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9" r:id="rId3"/>
    <p:sldId id="272" r:id="rId4"/>
    <p:sldId id="260" r:id="rId5"/>
    <p:sldId id="261" r:id="rId6"/>
    <p:sldId id="263" r:id="rId7"/>
    <p:sldId id="256" r:id="rId8"/>
    <p:sldId id="273" r:id="rId9"/>
    <p:sldId id="267" r:id="rId10"/>
    <p:sldId id="264" r:id="rId11"/>
    <p:sldId id="265" r:id="rId12"/>
    <p:sldId id="271" r:id="rId13"/>
    <p:sldId id="270" r:id="rId14"/>
    <p:sldId id="268" r:id="rId15"/>
    <p:sldId id="269" r:id="rId16"/>
    <p:sldId id="274" r:id="rId17"/>
    <p:sldId id="275" r:id="rId18"/>
    <p:sldId id="276" r:id="rId19"/>
    <p:sldId id="277" r:id="rId20"/>
    <p:sldId id="295" r:id="rId21"/>
    <p:sldId id="296" r:id="rId22"/>
    <p:sldId id="297" r:id="rId23"/>
    <p:sldId id="278" r:id="rId24"/>
    <p:sldId id="299" r:id="rId25"/>
    <p:sldId id="298" r:id="rId26"/>
    <p:sldId id="279" r:id="rId27"/>
    <p:sldId id="339" r:id="rId28"/>
    <p:sldId id="289" r:id="rId29"/>
    <p:sldId id="288" r:id="rId30"/>
    <p:sldId id="290" r:id="rId31"/>
    <p:sldId id="291" r:id="rId32"/>
    <p:sldId id="292" r:id="rId33"/>
    <p:sldId id="293" r:id="rId34"/>
    <p:sldId id="294" r:id="rId35"/>
    <p:sldId id="309" r:id="rId36"/>
    <p:sldId id="310" r:id="rId37"/>
    <p:sldId id="301" r:id="rId38"/>
    <p:sldId id="302" r:id="rId39"/>
    <p:sldId id="307" r:id="rId40"/>
    <p:sldId id="311" r:id="rId41"/>
    <p:sldId id="312" r:id="rId42"/>
    <p:sldId id="313" r:id="rId43"/>
    <p:sldId id="314" r:id="rId44"/>
    <p:sldId id="315" r:id="rId45"/>
    <p:sldId id="316" r:id="rId46"/>
    <p:sldId id="303" r:id="rId47"/>
    <p:sldId id="317" r:id="rId48"/>
    <p:sldId id="318" r:id="rId49"/>
    <p:sldId id="319" r:id="rId50"/>
    <p:sldId id="305" r:id="rId51"/>
    <p:sldId id="320" r:id="rId52"/>
    <p:sldId id="321" r:id="rId53"/>
    <p:sldId id="322" r:id="rId54"/>
    <p:sldId id="323" r:id="rId55"/>
    <p:sldId id="306" r:id="rId56"/>
    <p:sldId id="324" r:id="rId57"/>
    <p:sldId id="326" r:id="rId58"/>
    <p:sldId id="325" r:id="rId59"/>
    <p:sldId id="327" r:id="rId60"/>
    <p:sldId id="328" r:id="rId61"/>
    <p:sldId id="329" r:id="rId62"/>
    <p:sldId id="330" r:id="rId63"/>
    <p:sldId id="331" r:id="rId64"/>
    <p:sldId id="334" r:id="rId65"/>
    <p:sldId id="335" r:id="rId66"/>
    <p:sldId id="336" r:id="rId67"/>
    <p:sldId id="337" r:id="rId68"/>
    <p:sldId id="338" r:id="rId69"/>
    <p:sldId id="33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0439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98573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94236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17965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93040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04444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94338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8219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49590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51500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05597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008BD7-DDAD-4866-8922-DD24F71393AF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7AD8F72-5824-4229-81FE-82E34AA85E7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9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PowerPoint_Slide.sldx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DD8DD2-2707-4375-F99D-B1602E1CB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359" y="21395"/>
            <a:ext cx="1620000" cy="16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A47B3B-6CFC-8D65-1A1F-C5EE19DE7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844" y="-194"/>
            <a:ext cx="2213040" cy="22130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46A7DE-CE91-854F-0F47-AB4D82549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9" y="3813754"/>
            <a:ext cx="2212848" cy="22128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9C55AC-4877-26EF-7378-70A9C2BD0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48" y="0"/>
            <a:ext cx="2212846" cy="2212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B37552-4936-D3F8-635C-35BAFE272129}"/>
              </a:ext>
            </a:extLst>
          </p:cNvPr>
          <p:cNvSpPr txBox="1"/>
          <p:nvPr/>
        </p:nvSpPr>
        <p:spPr>
          <a:xfrm flipH="1">
            <a:off x="3804732" y="1339511"/>
            <a:ext cx="4332268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8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80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endParaRPr lang="en-IN" sz="80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35FDE-DFEC-FFE4-B2D5-5E1F6EFED497}"/>
              </a:ext>
            </a:extLst>
          </p:cNvPr>
          <p:cNvSpPr txBox="1"/>
          <p:nvPr/>
        </p:nvSpPr>
        <p:spPr>
          <a:xfrm>
            <a:off x="2087714" y="2875002"/>
            <a:ext cx="7766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India’s Newest Direct Ecommerce Vendor 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B5C97A-F0EE-DCBA-180D-D0EEB4598D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93" y="3813755"/>
            <a:ext cx="2212847" cy="2212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F883ED-E822-25C0-9BD0-5ED4229240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83" y="3813755"/>
            <a:ext cx="2212849" cy="22128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E66637-A6AE-443B-46D2-A585A20870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29" y="1620493"/>
            <a:ext cx="2212851" cy="22128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0489EE-B043-B8EF-645B-F8703EF465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75" y="3813755"/>
            <a:ext cx="2212850" cy="2212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2FA857-2456-F379-D8AD-BFCC9F5178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4" y="1600907"/>
            <a:ext cx="2212847" cy="22128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452573-E7EC-0FB5-EF60-9D8E88858B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511" y="3813757"/>
            <a:ext cx="2212848" cy="2212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226125-B854-61B2-D990-3D539AA085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7" y="0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3294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E921-C2B5-A829-2547-5DFF9125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Post-Dev Hardware 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F4EB0-C33E-604B-D3B4-DE877225B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0182A-5723-299A-3A58-55CE8A16CA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Device 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Desktop, Laptop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Processor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2.0 GHZ +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RAM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4GB RAM (8GB recommended for better performance)  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Storage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GB of free space (for browser cache)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7861EC-E95C-2890-2632-DAF87DC20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A63263-9C16-CDC5-953E-0197046F3C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Device 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Desktop, Laptop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Processor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GHZ +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RAM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8GB RAM (16GB recommended for better performance)  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Storage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GB of free space (for media files)  </a:t>
            </a:r>
          </a:p>
        </p:txBody>
      </p:sp>
    </p:spTree>
    <p:extLst>
      <p:ext uri="{BB962C8B-B14F-4D97-AF65-F5344CB8AC3E}">
        <p14:creationId xmlns:p14="http://schemas.microsoft.com/office/powerpoint/2010/main" val="203083182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F5F87-A2DC-B73E-294E-30BC3CB1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FC3E-F311-2278-45EF-28312519B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Post-Dev Software Requirements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71860-33CF-B2D7-7E63-C0B074F93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E5336C-7D65-1BC7-0428-391773340E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Operating System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 macOS, Linux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Browser Support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Chrome, Edge , etc (latest versions)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DDCB4F-81E6-A5EB-350B-AAB48C1A1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1594-C538-6B54-A352-AA4E0691A41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Operating System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 macOS, Linux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Browser Support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Chrome, Edge , etc (latest versions)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Server Support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Python Django Localhost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Database Support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Python Django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745152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B3553D-9FFA-0480-E4F4-DB15360D59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41605" y="1979613"/>
            <a:ext cx="9108789" cy="1449387"/>
          </a:xfrm>
        </p:spPr>
        <p:txBody>
          <a:bodyPr anchor="ctr">
            <a:no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Three Category of Users And Their Roles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8738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D610C-1AD3-7862-0BB8-291093680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F45F13-CF6A-F913-CD44-F37C505C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Category and Roles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853128C-8304-4B91-6931-697A44B7E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83825"/>
              </p:ext>
            </p:extLst>
          </p:nvPr>
        </p:nvGraphicFramePr>
        <p:xfrm>
          <a:off x="4453413" y="2438400"/>
          <a:ext cx="3285173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105">
                  <a:extLst>
                    <a:ext uri="{9D8B030D-6E8A-4147-A177-3AD203B41FA5}">
                      <a16:colId xmlns:a16="http://schemas.microsoft.com/office/drawing/2014/main" val="2270275316"/>
                    </a:ext>
                  </a:extLst>
                </a:gridCol>
                <a:gridCol w="2318068">
                  <a:extLst>
                    <a:ext uri="{9D8B030D-6E8A-4147-A177-3AD203B41FA5}">
                      <a16:colId xmlns:a16="http://schemas.microsoft.com/office/drawing/2014/main" val="959916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042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51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Superuser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3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New Category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45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 Order Status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935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01538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915E9B-1C4F-094E-BEFA-11F13503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Category and Roles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ADFC967-6662-650C-94A3-6D1B84CBC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441396"/>
              </p:ext>
            </p:extLst>
          </p:nvPr>
        </p:nvGraphicFramePr>
        <p:xfrm>
          <a:off x="3032125" y="1974380"/>
          <a:ext cx="6188710" cy="290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105">
                  <a:extLst>
                    <a:ext uri="{9D8B030D-6E8A-4147-A177-3AD203B41FA5}">
                      <a16:colId xmlns:a16="http://schemas.microsoft.com/office/drawing/2014/main" val="1900403420"/>
                    </a:ext>
                  </a:extLst>
                </a:gridCol>
                <a:gridCol w="5221605">
                  <a:extLst>
                    <a:ext uri="{9D8B030D-6E8A-4147-A177-3AD203B41FA5}">
                      <a16:colId xmlns:a16="http://schemas.microsoft.com/office/drawing/2014/main" val="3088164575"/>
                    </a:ext>
                  </a:extLst>
                </a:gridCol>
              </a:tblGrid>
              <a:tr h="40988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BUYER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40715"/>
                  </a:ext>
                </a:extLst>
              </a:tr>
              <a:tr h="31568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Register/Login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132381"/>
                  </a:ext>
                </a:extLst>
              </a:tr>
              <a:tr h="40988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All Products, Shops and Categories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Their Cart and Orders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773091"/>
                  </a:ext>
                </a:extLst>
              </a:tr>
              <a:tr h="31568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Remove Products in Cart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Decrease Quantity in Cart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462256"/>
                  </a:ext>
                </a:extLst>
              </a:tr>
              <a:tr h="31568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Order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Cancel Placed Order and Delete Delivered Order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373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4629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99BE2-D3AF-8AE5-FB32-A9D8D4F2D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13D9ABE-3EEB-8A38-8A11-FA55F32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 Category and Roles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5986781-3B08-D4EE-61C9-FFE3E373B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88919"/>
              </p:ext>
            </p:extLst>
          </p:nvPr>
        </p:nvGraphicFramePr>
        <p:xfrm>
          <a:off x="3088957" y="2424390"/>
          <a:ext cx="6014085" cy="2009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105">
                  <a:extLst>
                    <a:ext uri="{9D8B030D-6E8A-4147-A177-3AD203B41FA5}">
                      <a16:colId xmlns:a16="http://schemas.microsoft.com/office/drawing/2014/main" val="1794216987"/>
                    </a:ext>
                  </a:extLst>
                </a:gridCol>
                <a:gridCol w="5046980">
                  <a:extLst>
                    <a:ext uri="{9D8B030D-6E8A-4147-A177-3AD203B41FA5}">
                      <a16:colId xmlns:a16="http://schemas.microsoft.com/office/drawing/2014/main" val="4160322598"/>
                    </a:ext>
                  </a:extLst>
                </a:gridCol>
              </a:tblGrid>
              <a:tr h="30956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323713"/>
                  </a:ext>
                </a:extLst>
              </a:tr>
              <a:tr h="24562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Register/Login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107489"/>
                  </a:ext>
                </a:extLst>
              </a:tr>
              <a:tr h="30956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Their Products, Categories and Orders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55446"/>
                  </a:ext>
                </a:extLst>
              </a:tr>
              <a:tr h="42425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Product, Update Stock and Delete Product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84755"/>
                  </a:ext>
                </a:extLst>
              </a:tr>
              <a:tr h="32237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 or Reject Order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4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48970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5EF13-3F9A-A948-F5DA-F77550603D6D}"/>
              </a:ext>
            </a:extLst>
          </p:cNvPr>
          <p:cNvSpPr txBox="1"/>
          <p:nvPr/>
        </p:nvSpPr>
        <p:spPr>
          <a:xfrm>
            <a:off x="3048762" y="1490008"/>
            <a:ext cx="60944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Flow Diagram</a:t>
            </a:r>
          </a:p>
        </p:txBody>
      </p:sp>
    </p:spTree>
    <p:extLst>
      <p:ext uri="{BB962C8B-B14F-4D97-AF65-F5344CB8AC3E}">
        <p14:creationId xmlns:p14="http://schemas.microsoft.com/office/powerpoint/2010/main" val="269346941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397970-207B-0390-7F6D-7976C5489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16084A-0FCA-1D69-7C15-69EE67AECBE6}"/>
              </a:ext>
            </a:extLst>
          </p:cNvPr>
          <p:cNvSpPr txBox="1"/>
          <p:nvPr/>
        </p:nvSpPr>
        <p:spPr>
          <a:xfrm>
            <a:off x="3048762" y="441751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ontext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Level DFD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D043C-B18F-EE51-B312-3FB3260870B0}"/>
              </a:ext>
            </a:extLst>
          </p:cNvPr>
          <p:cNvSpPr txBox="1"/>
          <p:nvPr/>
        </p:nvSpPr>
        <p:spPr>
          <a:xfrm>
            <a:off x="4381500" y="4434959"/>
            <a:ext cx="1105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7AC68-7138-E0A8-08C1-7BEFE4EE75DA}"/>
              </a:ext>
            </a:extLst>
          </p:cNvPr>
          <p:cNvSpPr txBox="1"/>
          <p:nvPr/>
        </p:nvSpPr>
        <p:spPr>
          <a:xfrm>
            <a:off x="4381500" y="3429000"/>
            <a:ext cx="1209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80C18-8C0B-DC71-F574-51FB12DDC3DA}"/>
              </a:ext>
            </a:extLst>
          </p:cNvPr>
          <p:cNvSpPr txBox="1"/>
          <p:nvPr/>
        </p:nvSpPr>
        <p:spPr>
          <a:xfrm>
            <a:off x="6704839" y="4465737"/>
            <a:ext cx="1105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en-IN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34A80-FCB6-7870-51AC-E1496ECAF548}"/>
              </a:ext>
            </a:extLst>
          </p:cNvPr>
          <p:cNvSpPr txBox="1"/>
          <p:nvPr/>
        </p:nvSpPr>
        <p:spPr>
          <a:xfrm>
            <a:off x="6600827" y="3436694"/>
            <a:ext cx="1209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FFD35-ACD1-69D0-5C60-C584614765C9}"/>
              </a:ext>
            </a:extLst>
          </p:cNvPr>
          <p:cNvSpPr txBox="1"/>
          <p:nvPr/>
        </p:nvSpPr>
        <p:spPr>
          <a:xfrm>
            <a:off x="4362451" y="2653798"/>
            <a:ext cx="1209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D874C-1204-008D-B8BF-A34D995B0286}"/>
              </a:ext>
            </a:extLst>
          </p:cNvPr>
          <p:cNvSpPr txBox="1"/>
          <p:nvPr/>
        </p:nvSpPr>
        <p:spPr>
          <a:xfrm>
            <a:off x="6600827" y="2653798"/>
            <a:ext cx="1209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0256819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DE9D6A-5E80-0915-4799-25674667F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23925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5CB912-74DB-C9E3-16ED-4928A674CA13}"/>
              </a:ext>
            </a:extLst>
          </p:cNvPr>
          <p:cNvSpPr txBox="1"/>
          <p:nvPr/>
        </p:nvSpPr>
        <p:spPr>
          <a:xfrm>
            <a:off x="3048000" y="9292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Level DFD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540A6-8B30-8A28-29C4-9708A1C026BF}"/>
              </a:ext>
            </a:extLst>
          </p:cNvPr>
          <p:cNvSpPr txBox="1"/>
          <p:nvPr/>
        </p:nvSpPr>
        <p:spPr>
          <a:xfrm>
            <a:off x="3990974" y="1172585"/>
            <a:ext cx="1628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-I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1925A-836A-9C6E-6F38-27B25AADD290}"/>
              </a:ext>
            </a:extLst>
          </p:cNvPr>
          <p:cNvSpPr txBox="1"/>
          <p:nvPr/>
        </p:nvSpPr>
        <p:spPr>
          <a:xfrm>
            <a:off x="4248150" y="1821355"/>
            <a:ext cx="1247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27E5C-1E38-175A-0DF7-9DE7F8B915C3}"/>
              </a:ext>
            </a:extLst>
          </p:cNvPr>
          <p:cNvSpPr txBox="1"/>
          <p:nvPr/>
        </p:nvSpPr>
        <p:spPr>
          <a:xfrm>
            <a:off x="6372224" y="1172585"/>
            <a:ext cx="1628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-IN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EA844-0876-3E00-06A2-39FFC3F3654E}"/>
              </a:ext>
            </a:extLst>
          </p:cNvPr>
          <p:cNvSpPr txBox="1"/>
          <p:nvPr/>
        </p:nvSpPr>
        <p:spPr>
          <a:xfrm>
            <a:off x="6753224" y="1841476"/>
            <a:ext cx="1247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096CC-70ED-F362-6EA8-858F4F8478BE}"/>
              </a:ext>
            </a:extLst>
          </p:cNvPr>
          <p:cNvSpPr txBox="1"/>
          <p:nvPr/>
        </p:nvSpPr>
        <p:spPr>
          <a:xfrm>
            <a:off x="4248150" y="2906106"/>
            <a:ext cx="1247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E3ED6-5E36-E739-744A-699CBD6C4F56}"/>
              </a:ext>
            </a:extLst>
          </p:cNvPr>
          <p:cNvSpPr txBox="1"/>
          <p:nvPr/>
        </p:nvSpPr>
        <p:spPr>
          <a:xfrm>
            <a:off x="4505324" y="2571125"/>
            <a:ext cx="733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endParaRPr lang="en-IN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C2150-AE14-E0E0-8513-11A3F29EDA2B}"/>
              </a:ext>
            </a:extLst>
          </p:cNvPr>
          <p:cNvSpPr txBox="1"/>
          <p:nvPr/>
        </p:nvSpPr>
        <p:spPr>
          <a:xfrm>
            <a:off x="7010398" y="2571125"/>
            <a:ext cx="733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D0CA1-765F-C501-6523-93F14464C311}"/>
              </a:ext>
            </a:extLst>
          </p:cNvPr>
          <p:cNvSpPr txBox="1"/>
          <p:nvPr/>
        </p:nvSpPr>
        <p:spPr>
          <a:xfrm>
            <a:off x="6753224" y="2903934"/>
            <a:ext cx="1247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5EA45-07D6-BE16-D607-563EB2F97E56}"/>
              </a:ext>
            </a:extLst>
          </p:cNvPr>
          <p:cNvSpPr txBox="1"/>
          <p:nvPr/>
        </p:nvSpPr>
        <p:spPr>
          <a:xfrm>
            <a:off x="4400549" y="3655876"/>
            <a:ext cx="1000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en-IN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1AE249-4D65-53D2-E844-1B0492A0A120}"/>
              </a:ext>
            </a:extLst>
          </p:cNvPr>
          <p:cNvSpPr txBox="1"/>
          <p:nvPr/>
        </p:nvSpPr>
        <p:spPr>
          <a:xfrm>
            <a:off x="6857998" y="3656947"/>
            <a:ext cx="1038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en-IN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FC4F59-BBBD-32F0-C831-2FC26DE68405}"/>
              </a:ext>
            </a:extLst>
          </p:cNvPr>
          <p:cNvSpPr txBox="1"/>
          <p:nvPr/>
        </p:nvSpPr>
        <p:spPr>
          <a:xfrm>
            <a:off x="4276724" y="4005536"/>
            <a:ext cx="1247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B8FA49-280F-ABE0-3106-AAD403498D28}"/>
              </a:ext>
            </a:extLst>
          </p:cNvPr>
          <p:cNvSpPr txBox="1"/>
          <p:nvPr/>
        </p:nvSpPr>
        <p:spPr>
          <a:xfrm>
            <a:off x="6786561" y="4005536"/>
            <a:ext cx="1247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1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1DDBC0-67C3-9D72-A34E-815549FB7490}"/>
              </a:ext>
            </a:extLst>
          </p:cNvPr>
          <p:cNvSpPr txBox="1"/>
          <p:nvPr/>
        </p:nvSpPr>
        <p:spPr>
          <a:xfrm>
            <a:off x="4248150" y="4704856"/>
            <a:ext cx="1076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  <a:endParaRPr lang="en-IN" sz="1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6A988C-671B-0859-0442-600ECD2838DE}"/>
              </a:ext>
            </a:extLst>
          </p:cNvPr>
          <p:cNvSpPr txBox="1"/>
          <p:nvPr/>
        </p:nvSpPr>
        <p:spPr>
          <a:xfrm>
            <a:off x="6843711" y="4704856"/>
            <a:ext cx="1133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2E31FE-6599-3855-4AF4-FBD6C746994E}"/>
              </a:ext>
            </a:extLst>
          </p:cNvPr>
          <p:cNvSpPr txBox="1"/>
          <p:nvPr/>
        </p:nvSpPr>
        <p:spPr>
          <a:xfrm>
            <a:off x="4276724" y="5090287"/>
            <a:ext cx="1247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7D09B9-AC9B-FB15-A482-FE09A3AC2B97}"/>
              </a:ext>
            </a:extLst>
          </p:cNvPr>
          <p:cNvSpPr txBox="1"/>
          <p:nvPr/>
        </p:nvSpPr>
        <p:spPr>
          <a:xfrm>
            <a:off x="6800851" y="5090287"/>
            <a:ext cx="1247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50395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E24BA2-BB31-E5BD-9EE8-DDF95C55B84A}"/>
              </a:ext>
            </a:extLst>
          </p:cNvPr>
          <p:cNvSpPr txBox="1"/>
          <p:nvPr/>
        </p:nvSpPr>
        <p:spPr>
          <a:xfrm>
            <a:off x="3048000" y="2625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Level DFD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E9A82-7A6A-0A3B-1062-F629B0B94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857249"/>
            <a:ext cx="9144001" cy="5143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F2BE7C-007B-3565-B622-A9AD588C7E8A}"/>
              </a:ext>
            </a:extLst>
          </p:cNvPr>
          <p:cNvSpPr txBox="1"/>
          <p:nvPr/>
        </p:nvSpPr>
        <p:spPr>
          <a:xfrm>
            <a:off x="4543425" y="955357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4EBD5-ECEE-3FF0-F15E-62CEEFD262DD}"/>
              </a:ext>
            </a:extLst>
          </p:cNvPr>
          <p:cNvSpPr txBox="1"/>
          <p:nvPr/>
        </p:nvSpPr>
        <p:spPr>
          <a:xfrm>
            <a:off x="6543677" y="961191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1BCA5-AD48-E8E1-6F85-018D3E62BB7D}"/>
              </a:ext>
            </a:extLst>
          </p:cNvPr>
          <p:cNvSpPr txBox="1"/>
          <p:nvPr/>
        </p:nvSpPr>
        <p:spPr>
          <a:xfrm>
            <a:off x="4543425" y="1558409"/>
            <a:ext cx="123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DC5757-5690-6F56-7463-F626180EC019}"/>
              </a:ext>
            </a:extLst>
          </p:cNvPr>
          <p:cNvSpPr txBox="1"/>
          <p:nvPr/>
        </p:nvSpPr>
        <p:spPr>
          <a:xfrm>
            <a:off x="6638925" y="1558409"/>
            <a:ext cx="1247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8E78D6-83D9-03B5-35B7-60A3326282B4}"/>
              </a:ext>
            </a:extLst>
          </p:cNvPr>
          <p:cNvSpPr txBox="1"/>
          <p:nvPr/>
        </p:nvSpPr>
        <p:spPr>
          <a:xfrm>
            <a:off x="4648195" y="2176372"/>
            <a:ext cx="885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F90344-DCB2-4592-208D-BD66650C4A8B}"/>
              </a:ext>
            </a:extLst>
          </p:cNvPr>
          <p:cNvSpPr txBox="1"/>
          <p:nvPr/>
        </p:nvSpPr>
        <p:spPr>
          <a:xfrm>
            <a:off x="6772277" y="2176372"/>
            <a:ext cx="857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A551C-CD7F-10BC-8C43-888097A4B153}"/>
              </a:ext>
            </a:extLst>
          </p:cNvPr>
          <p:cNvSpPr txBox="1"/>
          <p:nvPr/>
        </p:nvSpPr>
        <p:spPr>
          <a:xfrm>
            <a:off x="4543425" y="2444234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BBA9BE-974F-D0AF-71D0-F14DDE69DC91}"/>
              </a:ext>
            </a:extLst>
          </p:cNvPr>
          <p:cNvSpPr txBox="1"/>
          <p:nvPr/>
        </p:nvSpPr>
        <p:spPr>
          <a:xfrm>
            <a:off x="6638925" y="2444234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719B5-FD5B-25EB-790A-F57C002CE2A1}"/>
              </a:ext>
            </a:extLst>
          </p:cNvPr>
          <p:cNvSpPr txBox="1"/>
          <p:nvPr/>
        </p:nvSpPr>
        <p:spPr>
          <a:xfrm>
            <a:off x="4819649" y="3102173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02096-C20E-B325-5AF7-3BA9AAAA3F02}"/>
              </a:ext>
            </a:extLst>
          </p:cNvPr>
          <p:cNvSpPr txBox="1"/>
          <p:nvPr/>
        </p:nvSpPr>
        <p:spPr>
          <a:xfrm>
            <a:off x="6753227" y="3079432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CB43A0-F7D6-F32C-D37A-94CA20569FD7}"/>
              </a:ext>
            </a:extLst>
          </p:cNvPr>
          <p:cNvSpPr txBox="1"/>
          <p:nvPr/>
        </p:nvSpPr>
        <p:spPr>
          <a:xfrm>
            <a:off x="4438649" y="3342501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59749A-72C2-51FE-C0AA-91A6D5CBF95F}"/>
              </a:ext>
            </a:extLst>
          </p:cNvPr>
          <p:cNvSpPr txBox="1"/>
          <p:nvPr/>
        </p:nvSpPr>
        <p:spPr>
          <a:xfrm>
            <a:off x="6648453" y="3336667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17A29B-52D7-5E6D-F247-6346E4F19A49}"/>
              </a:ext>
            </a:extLst>
          </p:cNvPr>
          <p:cNvSpPr txBox="1"/>
          <p:nvPr/>
        </p:nvSpPr>
        <p:spPr>
          <a:xfrm>
            <a:off x="3657601" y="4000440"/>
            <a:ext cx="1990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&amp; Checkout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1A599B-6BCC-FFCD-03FD-DF3184A0CDE2}"/>
              </a:ext>
            </a:extLst>
          </p:cNvPr>
          <p:cNvSpPr txBox="1"/>
          <p:nvPr/>
        </p:nvSpPr>
        <p:spPr>
          <a:xfrm>
            <a:off x="6819897" y="3963234"/>
            <a:ext cx="73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39F0F2-146A-6CCC-E02A-D993C78CA275}"/>
              </a:ext>
            </a:extLst>
          </p:cNvPr>
          <p:cNvSpPr txBox="1"/>
          <p:nvPr/>
        </p:nvSpPr>
        <p:spPr>
          <a:xfrm>
            <a:off x="6648453" y="4222492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F188FE-C74C-61B5-B58B-3FBD3F1B099D}"/>
              </a:ext>
            </a:extLst>
          </p:cNvPr>
          <p:cNvSpPr txBox="1"/>
          <p:nvPr/>
        </p:nvSpPr>
        <p:spPr>
          <a:xfrm>
            <a:off x="4429118" y="4265652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8FE2FD-9BE1-8414-6C9E-CA531F0E43D0}"/>
              </a:ext>
            </a:extLst>
          </p:cNvPr>
          <p:cNvSpPr txBox="1"/>
          <p:nvPr/>
        </p:nvSpPr>
        <p:spPr>
          <a:xfrm>
            <a:off x="3767135" y="4886265"/>
            <a:ext cx="1785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 &amp; Delete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9DE33D-B7EF-6F28-D6D7-319AB7C166BD}"/>
              </a:ext>
            </a:extLst>
          </p:cNvPr>
          <p:cNvSpPr txBox="1"/>
          <p:nvPr/>
        </p:nvSpPr>
        <p:spPr>
          <a:xfrm>
            <a:off x="6710361" y="5150822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36F2CA-A8A1-F0AC-B54E-DF1BEF2B15C9}"/>
              </a:ext>
            </a:extLst>
          </p:cNvPr>
          <p:cNvSpPr txBox="1"/>
          <p:nvPr/>
        </p:nvSpPr>
        <p:spPr>
          <a:xfrm>
            <a:off x="4448175" y="5150822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CDB6FA-539B-E9B4-6F11-3E8DFFA36084}"/>
              </a:ext>
            </a:extLst>
          </p:cNvPr>
          <p:cNvSpPr txBox="1"/>
          <p:nvPr/>
        </p:nvSpPr>
        <p:spPr>
          <a:xfrm>
            <a:off x="6667500" y="4893587"/>
            <a:ext cx="1771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 &amp; Delete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38811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C91BF-521D-1FA5-A752-882E06802F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938212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Profile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C0E7D5-2A22-99E7-E9D4-DF3EC11A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55156"/>
              </p:ext>
            </p:extLst>
          </p:nvPr>
        </p:nvGraphicFramePr>
        <p:xfrm>
          <a:off x="1446657" y="804001"/>
          <a:ext cx="9536534" cy="5249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3148">
                  <a:extLst>
                    <a:ext uri="{9D8B030D-6E8A-4147-A177-3AD203B41FA5}">
                      <a16:colId xmlns:a16="http://schemas.microsoft.com/office/drawing/2014/main" val="2581275676"/>
                    </a:ext>
                  </a:extLst>
                </a:gridCol>
                <a:gridCol w="7183386">
                  <a:extLst>
                    <a:ext uri="{9D8B030D-6E8A-4147-A177-3AD203B41FA5}">
                      <a16:colId xmlns:a16="http://schemas.microsoft.com/office/drawing/2014/main" val="2986682668"/>
                    </a:ext>
                  </a:extLst>
                </a:gridCol>
              </a:tblGrid>
              <a:tr h="5504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28304"/>
                  </a:ext>
                </a:extLst>
              </a:tr>
              <a:tr h="55040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Title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INDEV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667703"/>
                  </a:ext>
                </a:extLst>
              </a:tr>
              <a:tr h="55040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Definition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Ecommerce Website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2749"/>
                  </a:ext>
                </a:extLst>
              </a:tr>
              <a:tr h="55040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Type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Based Application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02121"/>
                  </a:ext>
                </a:extLst>
              </a:tr>
              <a:tr h="139717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Developed By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Jaspreet Singh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Raval Viraj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Shaikh Sahil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03084"/>
                  </a:ext>
                </a:extLst>
              </a:tr>
              <a:tr h="55040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 Tool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Visual Studio Code 2024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711865"/>
                  </a:ext>
                </a:extLst>
              </a:tr>
              <a:tr h="55040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 Tool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Django Localhost Server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616454"/>
                  </a:ext>
                </a:extLst>
              </a:tr>
              <a:tr h="55040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SQlite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41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37184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70564-3701-B166-5CC0-EA0FDFBDA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D20107-79A3-8D33-2906-4C1791624354}"/>
              </a:ext>
            </a:extLst>
          </p:cNvPr>
          <p:cNvSpPr txBox="1"/>
          <p:nvPr/>
        </p:nvSpPr>
        <p:spPr>
          <a:xfrm>
            <a:off x="3048000" y="2625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Level 3.1 DFD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CF6C7-6B92-2AAE-2B30-AD553286E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03EB1-CD65-FC7F-F231-0142DF632781}"/>
              </a:ext>
            </a:extLst>
          </p:cNvPr>
          <p:cNvSpPr txBox="1"/>
          <p:nvPr/>
        </p:nvSpPr>
        <p:spPr>
          <a:xfrm>
            <a:off x="4505324" y="1902857"/>
            <a:ext cx="70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2AE0A-0205-7D96-3546-68D22587C89F}"/>
              </a:ext>
            </a:extLst>
          </p:cNvPr>
          <p:cNvSpPr txBox="1"/>
          <p:nvPr/>
        </p:nvSpPr>
        <p:spPr>
          <a:xfrm>
            <a:off x="6981828" y="1902857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11D4F-0393-4BEA-C7C9-7CACBF197FE0}"/>
              </a:ext>
            </a:extLst>
          </p:cNvPr>
          <p:cNvSpPr txBox="1"/>
          <p:nvPr/>
        </p:nvSpPr>
        <p:spPr>
          <a:xfrm>
            <a:off x="4300537" y="2315944"/>
            <a:ext cx="111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AE599E-421C-B5F2-EB66-66BC02D9CACD}"/>
              </a:ext>
            </a:extLst>
          </p:cNvPr>
          <p:cNvSpPr txBox="1"/>
          <p:nvPr/>
        </p:nvSpPr>
        <p:spPr>
          <a:xfrm>
            <a:off x="6777040" y="2315944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F1F72-E60B-E342-716B-41CF7509CED3}"/>
              </a:ext>
            </a:extLst>
          </p:cNvPr>
          <p:cNvSpPr txBox="1"/>
          <p:nvPr/>
        </p:nvSpPr>
        <p:spPr>
          <a:xfrm>
            <a:off x="4300537" y="3429000"/>
            <a:ext cx="11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98B31-5CA5-C7B8-8FB9-AE5926D271C1}"/>
              </a:ext>
            </a:extLst>
          </p:cNvPr>
          <p:cNvSpPr txBox="1"/>
          <p:nvPr/>
        </p:nvSpPr>
        <p:spPr>
          <a:xfrm>
            <a:off x="6777040" y="3429000"/>
            <a:ext cx="11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6450C-6E2C-3578-72F3-42F47560C222}"/>
              </a:ext>
            </a:extLst>
          </p:cNvPr>
          <p:cNvSpPr txBox="1"/>
          <p:nvPr/>
        </p:nvSpPr>
        <p:spPr>
          <a:xfrm>
            <a:off x="4300537" y="4521637"/>
            <a:ext cx="11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EB349-3D87-40EA-6DEB-C02D8ECAAEA9}"/>
              </a:ext>
            </a:extLst>
          </p:cNvPr>
          <p:cNvSpPr txBox="1"/>
          <p:nvPr/>
        </p:nvSpPr>
        <p:spPr>
          <a:xfrm>
            <a:off x="6729415" y="4528424"/>
            <a:ext cx="11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2582DB-7C45-8358-73E5-E43996578076}"/>
              </a:ext>
            </a:extLst>
          </p:cNvPr>
          <p:cNvSpPr txBox="1"/>
          <p:nvPr/>
        </p:nvSpPr>
        <p:spPr>
          <a:xfrm>
            <a:off x="4533899" y="3012638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FA98B-E4BE-7DD2-9651-8DAB4ABCA8DA}"/>
              </a:ext>
            </a:extLst>
          </p:cNvPr>
          <p:cNvSpPr txBox="1"/>
          <p:nvPr/>
        </p:nvSpPr>
        <p:spPr>
          <a:xfrm>
            <a:off x="6962778" y="3025854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180773-B728-0768-3868-74DB4B524F47}"/>
              </a:ext>
            </a:extLst>
          </p:cNvPr>
          <p:cNvSpPr txBox="1"/>
          <p:nvPr/>
        </p:nvSpPr>
        <p:spPr>
          <a:xfrm>
            <a:off x="4533899" y="4102953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D4BD1F-23FE-2245-6996-81E379930449}"/>
              </a:ext>
            </a:extLst>
          </p:cNvPr>
          <p:cNvSpPr txBox="1"/>
          <p:nvPr/>
        </p:nvSpPr>
        <p:spPr>
          <a:xfrm>
            <a:off x="6962777" y="4127063"/>
            <a:ext cx="69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596929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800DB-DF15-233E-B297-674627958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C89D29-C371-0907-893D-59B0F9793005}"/>
              </a:ext>
            </a:extLst>
          </p:cNvPr>
          <p:cNvSpPr txBox="1"/>
          <p:nvPr/>
        </p:nvSpPr>
        <p:spPr>
          <a:xfrm>
            <a:off x="3048000" y="2625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Level 4.1 DFD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F6E42-ED70-FC27-C5B7-4F66C321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49"/>
            <a:ext cx="9144000" cy="5143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7FB158-0801-F2EA-1839-CD4D4F7F1BE8}"/>
              </a:ext>
            </a:extLst>
          </p:cNvPr>
          <p:cNvSpPr txBox="1"/>
          <p:nvPr/>
        </p:nvSpPr>
        <p:spPr>
          <a:xfrm>
            <a:off x="4181475" y="2120384"/>
            <a:ext cx="1438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FA4EB-82BE-EC72-EB63-FADCC4562077}"/>
              </a:ext>
            </a:extLst>
          </p:cNvPr>
          <p:cNvSpPr txBox="1"/>
          <p:nvPr/>
        </p:nvSpPr>
        <p:spPr>
          <a:xfrm>
            <a:off x="4333874" y="2852261"/>
            <a:ext cx="113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75D7-53AD-DC01-FBFB-03D0B8C11B63}"/>
              </a:ext>
            </a:extLst>
          </p:cNvPr>
          <p:cNvSpPr txBox="1"/>
          <p:nvPr/>
        </p:nvSpPr>
        <p:spPr>
          <a:xfrm>
            <a:off x="4181475" y="3584138"/>
            <a:ext cx="128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Out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079F8-E043-1CAE-336F-D134270EBB7A}"/>
              </a:ext>
            </a:extLst>
          </p:cNvPr>
          <p:cNvSpPr txBox="1"/>
          <p:nvPr/>
        </p:nvSpPr>
        <p:spPr>
          <a:xfrm>
            <a:off x="6724653" y="3584138"/>
            <a:ext cx="128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Out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BA05E-D71A-B36A-8479-EF0465BCDF4D}"/>
              </a:ext>
            </a:extLst>
          </p:cNvPr>
          <p:cNvSpPr txBox="1"/>
          <p:nvPr/>
        </p:nvSpPr>
        <p:spPr>
          <a:xfrm>
            <a:off x="4257674" y="3953470"/>
            <a:ext cx="113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B263E-EB56-B147-842D-6984869C4319}"/>
              </a:ext>
            </a:extLst>
          </p:cNvPr>
          <p:cNvSpPr txBox="1"/>
          <p:nvPr/>
        </p:nvSpPr>
        <p:spPr>
          <a:xfrm>
            <a:off x="6800852" y="3953470"/>
            <a:ext cx="113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7105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BD5AC-3C67-D7A9-0ADD-FC6B204F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7648F7-A546-F7FB-5603-6CB82A9B42AC}"/>
              </a:ext>
            </a:extLst>
          </p:cNvPr>
          <p:cNvSpPr txBox="1"/>
          <p:nvPr/>
        </p:nvSpPr>
        <p:spPr>
          <a:xfrm>
            <a:off x="3048000" y="2625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Level 5.1 DFD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DD3F4-2AE1-7937-E7B1-A961C4FF6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5DFFD3-7A53-AB37-89DF-D7C8F118ECFD}"/>
              </a:ext>
            </a:extLst>
          </p:cNvPr>
          <p:cNvSpPr txBox="1"/>
          <p:nvPr/>
        </p:nvSpPr>
        <p:spPr>
          <a:xfrm>
            <a:off x="4038600" y="2101334"/>
            <a:ext cx="1571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 Order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06BC4-203D-A1D7-7F02-CB257B12FDA6}"/>
              </a:ext>
            </a:extLst>
          </p:cNvPr>
          <p:cNvSpPr txBox="1"/>
          <p:nvPr/>
        </p:nvSpPr>
        <p:spPr>
          <a:xfrm>
            <a:off x="6581777" y="2101334"/>
            <a:ext cx="1571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 Order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BAF36-3138-E0BD-78D1-441F3061EFDD}"/>
              </a:ext>
            </a:extLst>
          </p:cNvPr>
          <p:cNvSpPr txBox="1"/>
          <p:nvPr/>
        </p:nvSpPr>
        <p:spPr>
          <a:xfrm>
            <a:off x="4262437" y="2842736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E5202B-ADD7-9DDA-D98A-8189C81D3F28}"/>
              </a:ext>
            </a:extLst>
          </p:cNvPr>
          <p:cNvSpPr txBox="1"/>
          <p:nvPr/>
        </p:nvSpPr>
        <p:spPr>
          <a:xfrm>
            <a:off x="6805615" y="2842736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3AC979-129A-5790-CE0C-CEF8E7509919}"/>
              </a:ext>
            </a:extLst>
          </p:cNvPr>
          <p:cNvSpPr txBox="1"/>
          <p:nvPr/>
        </p:nvSpPr>
        <p:spPr>
          <a:xfrm>
            <a:off x="4076699" y="3584138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Order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A7800-4524-EEF7-D89E-EAB90F6BFDBA}"/>
              </a:ext>
            </a:extLst>
          </p:cNvPr>
          <p:cNvSpPr txBox="1"/>
          <p:nvPr/>
        </p:nvSpPr>
        <p:spPr>
          <a:xfrm>
            <a:off x="6805615" y="3584138"/>
            <a:ext cx="1495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Order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FB11A-8710-0030-39EE-44F06E9AD6AC}"/>
              </a:ext>
            </a:extLst>
          </p:cNvPr>
          <p:cNvSpPr txBox="1"/>
          <p:nvPr/>
        </p:nvSpPr>
        <p:spPr>
          <a:xfrm>
            <a:off x="6991352" y="3956208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AE011C-992D-AE27-B477-F7D3FA7C2F7F}"/>
              </a:ext>
            </a:extLst>
          </p:cNvPr>
          <p:cNvSpPr txBox="1"/>
          <p:nvPr/>
        </p:nvSpPr>
        <p:spPr>
          <a:xfrm>
            <a:off x="4262437" y="3953470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544675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365AC-33F0-A36D-5BBF-B040761FD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082A50-838C-464C-B587-7FE09035D013}"/>
              </a:ext>
            </a:extLst>
          </p:cNvPr>
          <p:cNvSpPr txBox="1"/>
          <p:nvPr/>
        </p:nvSpPr>
        <p:spPr>
          <a:xfrm>
            <a:off x="3048000" y="2625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 Level DFD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9CF41-95FE-0B4E-BFCD-CE20F9AE7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8DA8A5-3CAE-6195-8897-59A23DC8CDDA}"/>
              </a:ext>
            </a:extLst>
          </p:cNvPr>
          <p:cNvSpPr txBox="1"/>
          <p:nvPr/>
        </p:nvSpPr>
        <p:spPr>
          <a:xfrm>
            <a:off x="6600827" y="986909"/>
            <a:ext cx="1000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CBFD3-A65F-5558-876A-CCD265343CDA}"/>
              </a:ext>
            </a:extLst>
          </p:cNvPr>
          <p:cNvSpPr txBox="1"/>
          <p:nvPr/>
        </p:nvSpPr>
        <p:spPr>
          <a:xfrm>
            <a:off x="4591050" y="986909"/>
            <a:ext cx="1000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89767-1125-91ED-30A2-BD232EF97B00}"/>
              </a:ext>
            </a:extLst>
          </p:cNvPr>
          <p:cNvSpPr txBox="1"/>
          <p:nvPr/>
        </p:nvSpPr>
        <p:spPr>
          <a:xfrm>
            <a:off x="4529137" y="1577459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24629-C701-5C4F-79AF-5386F779C672}"/>
              </a:ext>
            </a:extLst>
          </p:cNvPr>
          <p:cNvSpPr txBox="1"/>
          <p:nvPr/>
        </p:nvSpPr>
        <p:spPr>
          <a:xfrm>
            <a:off x="6600827" y="1577459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885EE-3803-46E4-B8FB-0D176B4C5854}"/>
              </a:ext>
            </a:extLst>
          </p:cNvPr>
          <p:cNvSpPr txBox="1"/>
          <p:nvPr/>
        </p:nvSpPr>
        <p:spPr>
          <a:xfrm>
            <a:off x="4457700" y="2482334"/>
            <a:ext cx="113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A12BDB-485D-BECB-2ACC-C0972B9F1A0F}"/>
              </a:ext>
            </a:extLst>
          </p:cNvPr>
          <p:cNvSpPr txBox="1"/>
          <p:nvPr/>
        </p:nvSpPr>
        <p:spPr>
          <a:xfrm>
            <a:off x="6600827" y="2482334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3B38A6-59DF-28F6-56F0-81F93A4C3121}"/>
              </a:ext>
            </a:extLst>
          </p:cNvPr>
          <p:cNvSpPr txBox="1"/>
          <p:nvPr/>
        </p:nvSpPr>
        <p:spPr>
          <a:xfrm>
            <a:off x="4467224" y="3336667"/>
            <a:ext cx="111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367C55-51DC-5575-6E89-92634B520EB1}"/>
              </a:ext>
            </a:extLst>
          </p:cNvPr>
          <p:cNvSpPr txBox="1"/>
          <p:nvPr/>
        </p:nvSpPr>
        <p:spPr>
          <a:xfrm>
            <a:off x="6629402" y="3336667"/>
            <a:ext cx="111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7896BD-CB6A-3939-DA81-DBEC0B27A141}"/>
              </a:ext>
            </a:extLst>
          </p:cNvPr>
          <p:cNvSpPr txBox="1"/>
          <p:nvPr/>
        </p:nvSpPr>
        <p:spPr>
          <a:xfrm>
            <a:off x="4467224" y="4241542"/>
            <a:ext cx="111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5E6ED-1CED-6E0B-3AA0-4471AFC8F1A5}"/>
              </a:ext>
            </a:extLst>
          </p:cNvPr>
          <p:cNvSpPr txBox="1"/>
          <p:nvPr/>
        </p:nvSpPr>
        <p:spPr>
          <a:xfrm>
            <a:off x="6629401" y="4241542"/>
            <a:ext cx="111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D5E3C-2E63-4DDC-1E93-83DCA1AAFD09}"/>
              </a:ext>
            </a:extLst>
          </p:cNvPr>
          <p:cNvSpPr txBox="1"/>
          <p:nvPr/>
        </p:nvSpPr>
        <p:spPr>
          <a:xfrm>
            <a:off x="4457700" y="5146417"/>
            <a:ext cx="111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C09B5D-1F29-FEC5-EC79-D4831039B7EF}"/>
              </a:ext>
            </a:extLst>
          </p:cNvPr>
          <p:cNvSpPr txBox="1"/>
          <p:nvPr/>
        </p:nvSpPr>
        <p:spPr>
          <a:xfrm>
            <a:off x="6629401" y="5149334"/>
            <a:ext cx="111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4BA6EC-DFB6-60EA-6B15-6A94D9CB0BA0}"/>
              </a:ext>
            </a:extLst>
          </p:cNvPr>
          <p:cNvSpPr txBox="1"/>
          <p:nvPr/>
        </p:nvSpPr>
        <p:spPr>
          <a:xfrm>
            <a:off x="4583905" y="2168009"/>
            <a:ext cx="86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BDC7CB-1001-F853-B224-DC67F3DB49D5}"/>
              </a:ext>
            </a:extLst>
          </p:cNvPr>
          <p:cNvSpPr txBox="1"/>
          <p:nvPr/>
        </p:nvSpPr>
        <p:spPr>
          <a:xfrm>
            <a:off x="6728222" y="2164497"/>
            <a:ext cx="885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ED79C9-FF91-1837-D5B5-B8DF17A48E74}"/>
              </a:ext>
            </a:extLst>
          </p:cNvPr>
          <p:cNvSpPr txBox="1"/>
          <p:nvPr/>
        </p:nvSpPr>
        <p:spPr>
          <a:xfrm>
            <a:off x="4714874" y="3047613"/>
            <a:ext cx="752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302B3-45F7-7318-6BEF-6EDCB2B735C0}"/>
              </a:ext>
            </a:extLst>
          </p:cNvPr>
          <p:cNvSpPr txBox="1"/>
          <p:nvPr/>
        </p:nvSpPr>
        <p:spPr>
          <a:xfrm>
            <a:off x="6724653" y="3044101"/>
            <a:ext cx="752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96BD2F-1FBF-4A2A-C83B-A652D95E044A}"/>
              </a:ext>
            </a:extLst>
          </p:cNvPr>
          <p:cNvSpPr txBox="1"/>
          <p:nvPr/>
        </p:nvSpPr>
        <p:spPr>
          <a:xfrm>
            <a:off x="4762496" y="3977759"/>
            <a:ext cx="65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2B2B9D-E1D9-AF11-A7DF-A52ADEAAB205}"/>
              </a:ext>
            </a:extLst>
          </p:cNvPr>
          <p:cNvSpPr txBox="1"/>
          <p:nvPr/>
        </p:nvSpPr>
        <p:spPr>
          <a:xfrm>
            <a:off x="6842519" y="3977759"/>
            <a:ext cx="65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5520B1-8AF8-361F-5BAD-6615BB2C0963}"/>
              </a:ext>
            </a:extLst>
          </p:cNvPr>
          <p:cNvSpPr txBox="1"/>
          <p:nvPr/>
        </p:nvSpPr>
        <p:spPr>
          <a:xfrm>
            <a:off x="4562473" y="4891772"/>
            <a:ext cx="923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613EA6-E14D-39F5-D25B-20B85522A2F0}"/>
              </a:ext>
            </a:extLst>
          </p:cNvPr>
          <p:cNvSpPr txBox="1"/>
          <p:nvPr/>
        </p:nvSpPr>
        <p:spPr>
          <a:xfrm>
            <a:off x="6705600" y="4891772"/>
            <a:ext cx="923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473334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A309E-A25A-A8F4-8F3D-360027362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F1828F-5745-4B11-241C-C56EB983DB12}"/>
              </a:ext>
            </a:extLst>
          </p:cNvPr>
          <p:cNvSpPr txBox="1"/>
          <p:nvPr/>
        </p:nvSpPr>
        <p:spPr>
          <a:xfrm>
            <a:off x="3048000" y="2625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 Level 3.1 DFD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54DCC-7F81-28D3-7EE4-9B304E483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6A0BDA-C85F-E666-6C3D-F19B4A944CA7}"/>
              </a:ext>
            </a:extLst>
          </p:cNvPr>
          <p:cNvSpPr txBox="1"/>
          <p:nvPr/>
        </p:nvSpPr>
        <p:spPr>
          <a:xfrm>
            <a:off x="4524375" y="1901309"/>
            <a:ext cx="67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64033-142B-99B3-0D17-5D26249EE99F}"/>
              </a:ext>
            </a:extLst>
          </p:cNvPr>
          <p:cNvSpPr txBox="1"/>
          <p:nvPr/>
        </p:nvSpPr>
        <p:spPr>
          <a:xfrm>
            <a:off x="6991352" y="1901309"/>
            <a:ext cx="67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49F0C-6486-CBA8-0E94-C128CA040E68}"/>
              </a:ext>
            </a:extLst>
          </p:cNvPr>
          <p:cNvSpPr txBox="1"/>
          <p:nvPr/>
        </p:nvSpPr>
        <p:spPr>
          <a:xfrm>
            <a:off x="4500562" y="3059668"/>
            <a:ext cx="72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EA044-857E-5F23-F4EA-56ABAAA64D5D}"/>
              </a:ext>
            </a:extLst>
          </p:cNvPr>
          <p:cNvSpPr txBox="1"/>
          <p:nvPr/>
        </p:nvSpPr>
        <p:spPr>
          <a:xfrm>
            <a:off x="6991352" y="3059668"/>
            <a:ext cx="72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97A40-6A9E-B73D-85DD-C3CC1B157F0E}"/>
              </a:ext>
            </a:extLst>
          </p:cNvPr>
          <p:cNvSpPr txBox="1"/>
          <p:nvPr/>
        </p:nvSpPr>
        <p:spPr>
          <a:xfrm>
            <a:off x="4500562" y="4160877"/>
            <a:ext cx="72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F67043-09F2-30A8-23DC-AB0CD47632C9}"/>
              </a:ext>
            </a:extLst>
          </p:cNvPr>
          <p:cNvSpPr txBox="1"/>
          <p:nvPr/>
        </p:nvSpPr>
        <p:spPr>
          <a:xfrm>
            <a:off x="6943727" y="4160877"/>
            <a:ext cx="72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A772F-63F3-08D2-F3CC-C5D1AB60B92A}"/>
              </a:ext>
            </a:extLst>
          </p:cNvPr>
          <p:cNvSpPr txBox="1"/>
          <p:nvPr/>
        </p:nvSpPr>
        <p:spPr>
          <a:xfrm>
            <a:off x="4300537" y="2333625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F2045A-106C-D1D9-386C-6B1DE3454709}"/>
              </a:ext>
            </a:extLst>
          </p:cNvPr>
          <p:cNvSpPr txBox="1"/>
          <p:nvPr/>
        </p:nvSpPr>
        <p:spPr>
          <a:xfrm>
            <a:off x="6791327" y="2333625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291C47-0B9F-A943-E5D2-AF32396662B2}"/>
              </a:ext>
            </a:extLst>
          </p:cNvPr>
          <p:cNvSpPr txBox="1"/>
          <p:nvPr/>
        </p:nvSpPr>
        <p:spPr>
          <a:xfrm>
            <a:off x="4300537" y="3425606"/>
            <a:ext cx="11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565B07-CB5B-CA69-CE8C-59698A34FB68}"/>
              </a:ext>
            </a:extLst>
          </p:cNvPr>
          <p:cNvSpPr txBox="1"/>
          <p:nvPr/>
        </p:nvSpPr>
        <p:spPr>
          <a:xfrm>
            <a:off x="6748464" y="3425606"/>
            <a:ext cx="11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46C168-0C69-21D0-DA12-94B678AAF4C3}"/>
              </a:ext>
            </a:extLst>
          </p:cNvPr>
          <p:cNvSpPr txBox="1"/>
          <p:nvPr/>
        </p:nvSpPr>
        <p:spPr>
          <a:xfrm>
            <a:off x="4300537" y="4523421"/>
            <a:ext cx="11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AA2323-7C11-1D50-D18C-B2A4BAB466FD}"/>
              </a:ext>
            </a:extLst>
          </p:cNvPr>
          <p:cNvSpPr txBox="1"/>
          <p:nvPr/>
        </p:nvSpPr>
        <p:spPr>
          <a:xfrm>
            <a:off x="6791327" y="4517587"/>
            <a:ext cx="11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347728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FE9C1-C48D-08FB-DA75-69F58CCF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2BAC3F-6D38-2D5C-AA9C-E73DBB44347E}"/>
              </a:ext>
            </a:extLst>
          </p:cNvPr>
          <p:cNvSpPr txBox="1"/>
          <p:nvPr/>
        </p:nvSpPr>
        <p:spPr>
          <a:xfrm>
            <a:off x="3048000" y="2625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 Level 5.1 DFD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F1115-CC79-E624-4CD8-2266F0FA2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629001-06F7-A160-E671-AC82B172384C}"/>
              </a:ext>
            </a:extLst>
          </p:cNvPr>
          <p:cNvSpPr txBox="1"/>
          <p:nvPr/>
        </p:nvSpPr>
        <p:spPr>
          <a:xfrm>
            <a:off x="3790950" y="1596509"/>
            <a:ext cx="18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Products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62357-5B17-88BE-E401-B61B61916627}"/>
              </a:ext>
            </a:extLst>
          </p:cNvPr>
          <p:cNvSpPr txBox="1"/>
          <p:nvPr/>
        </p:nvSpPr>
        <p:spPr>
          <a:xfrm>
            <a:off x="6310312" y="1596509"/>
            <a:ext cx="183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Products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A2F0E-5831-F9B0-6B96-C0374B4980CF}"/>
              </a:ext>
            </a:extLst>
          </p:cNvPr>
          <p:cNvSpPr txBox="1"/>
          <p:nvPr/>
        </p:nvSpPr>
        <p:spPr>
          <a:xfrm>
            <a:off x="4362450" y="2320706"/>
            <a:ext cx="113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45D70-D629-4A51-DDE2-6798CF829DF7}"/>
              </a:ext>
            </a:extLst>
          </p:cNvPr>
          <p:cNvSpPr txBox="1"/>
          <p:nvPr/>
        </p:nvSpPr>
        <p:spPr>
          <a:xfrm>
            <a:off x="6848475" y="2320706"/>
            <a:ext cx="113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1C6E6-B7A1-7B7B-8600-CE8DB1F1C313}"/>
              </a:ext>
            </a:extLst>
          </p:cNvPr>
          <p:cNvSpPr txBox="1"/>
          <p:nvPr/>
        </p:nvSpPr>
        <p:spPr>
          <a:xfrm>
            <a:off x="4362450" y="3425309"/>
            <a:ext cx="113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5559C-DB92-31AC-A03B-5A73F316202E}"/>
              </a:ext>
            </a:extLst>
          </p:cNvPr>
          <p:cNvSpPr txBox="1"/>
          <p:nvPr/>
        </p:nvSpPr>
        <p:spPr>
          <a:xfrm>
            <a:off x="6848474" y="3425309"/>
            <a:ext cx="113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53B5FC-2645-7D6C-792F-DE74703E36D2}"/>
              </a:ext>
            </a:extLst>
          </p:cNvPr>
          <p:cNvSpPr txBox="1"/>
          <p:nvPr/>
        </p:nvSpPr>
        <p:spPr>
          <a:xfrm>
            <a:off x="4362450" y="4500087"/>
            <a:ext cx="1114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7F654-9A31-39DB-4DFF-199651830CC6}"/>
              </a:ext>
            </a:extLst>
          </p:cNvPr>
          <p:cNvSpPr txBox="1"/>
          <p:nvPr/>
        </p:nvSpPr>
        <p:spPr>
          <a:xfrm>
            <a:off x="6867526" y="4500087"/>
            <a:ext cx="1114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B5F3C-2DF6-E326-AA78-6AFF0B005333}"/>
              </a:ext>
            </a:extLst>
          </p:cNvPr>
          <p:cNvSpPr txBox="1"/>
          <p:nvPr/>
        </p:nvSpPr>
        <p:spPr>
          <a:xfrm>
            <a:off x="4486273" y="3044903"/>
            <a:ext cx="866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D1018D-A471-0570-06E2-E08809862DEB}"/>
              </a:ext>
            </a:extLst>
          </p:cNvPr>
          <p:cNvSpPr txBox="1"/>
          <p:nvPr/>
        </p:nvSpPr>
        <p:spPr>
          <a:xfrm>
            <a:off x="6867526" y="3026152"/>
            <a:ext cx="866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E5CA3E-5BDC-EBB0-2A35-8A8702130CED}"/>
              </a:ext>
            </a:extLst>
          </p:cNvPr>
          <p:cNvSpPr txBox="1"/>
          <p:nvPr/>
        </p:nvSpPr>
        <p:spPr>
          <a:xfrm>
            <a:off x="4486272" y="4119681"/>
            <a:ext cx="866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D345A-79BB-1F74-74A2-AA795BC3FF6D}"/>
              </a:ext>
            </a:extLst>
          </p:cNvPr>
          <p:cNvSpPr txBox="1"/>
          <p:nvPr/>
        </p:nvSpPr>
        <p:spPr>
          <a:xfrm>
            <a:off x="6991349" y="4100930"/>
            <a:ext cx="866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11779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3AA85A-ADCE-D796-70F7-3D504DAB8F7F}"/>
              </a:ext>
            </a:extLst>
          </p:cNvPr>
          <p:cNvSpPr txBox="1"/>
          <p:nvPr/>
        </p:nvSpPr>
        <p:spPr>
          <a:xfrm>
            <a:off x="3048000" y="1490008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</a:t>
            </a: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38578433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EF1AA-A145-96F4-AE5B-1AEBF586C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0406E74-63F6-83AD-DABB-7C01BB3BF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457201"/>
            <a:ext cx="25937551" cy="921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5A5045-5DF3-292F-E409-7DC7725556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94205"/>
              </p:ext>
            </p:extLst>
          </p:nvPr>
        </p:nvGraphicFramePr>
        <p:xfrm>
          <a:off x="0" y="0"/>
          <a:ext cx="12192000" cy="684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6096296" imgH="3429229" progId="PowerPoint.Slide.12">
                  <p:embed/>
                </p:oleObj>
              </mc:Choice>
              <mc:Fallback>
                <p:oleObj name="Slide" r:id="rId2" imgW="6096296" imgH="3429229" progId="PowerPoint.Slide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42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444116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01887-201D-9F6B-2931-57D683F1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02E02B-634E-F694-5D03-6C8B9A12AFE4}"/>
              </a:ext>
            </a:extLst>
          </p:cNvPr>
          <p:cNvSpPr txBox="1"/>
          <p:nvPr/>
        </p:nvSpPr>
        <p:spPr>
          <a:xfrm>
            <a:off x="3048000" y="241333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11407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6F0A4B-1988-7EC0-39F5-072B5E551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65049"/>
              </p:ext>
            </p:extLst>
          </p:nvPr>
        </p:nvGraphicFramePr>
        <p:xfrm>
          <a:off x="1040193" y="1737360"/>
          <a:ext cx="10172574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558">
                  <a:extLst>
                    <a:ext uri="{9D8B030D-6E8A-4147-A177-3AD203B41FA5}">
                      <a16:colId xmlns:a16="http://schemas.microsoft.com/office/drawing/2014/main" val="3589735326"/>
                    </a:ext>
                  </a:extLst>
                </a:gridCol>
                <a:gridCol w="2429193">
                  <a:extLst>
                    <a:ext uri="{9D8B030D-6E8A-4147-A177-3AD203B41FA5}">
                      <a16:colId xmlns:a16="http://schemas.microsoft.com/office/drawing/2014/main" val="2429150078"/>
                    </a:ext>
                  </a:extLst>
                </a:gridCol>
                <a:gridCol w="3832543">
                  <a:extLst>
                    <a:ext uri="{9D8B030D-6E8A-4147-A177-3AD203B41FA5}">
                      <a16:colId xmlns:a16="http://schemas.microsoft.com/office/drawing/2014/main" val="2875912876"/>
                    </a:ext>
                  </a:extLst>
                </a:gridCol>
                <a:gridCol w="2494280">
                  <a:extLst>
                    <a:ext uri="{9D8B030D-6E8A-4147-A177-3AD203B41FA5}">
                      <a16:colId xmlns:a16="http://schemas.microsoft.com/office/drawing/2014/main" val="2057483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Example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4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Auto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, Auto Increment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98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Field(150)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 , 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5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Field(128)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 , PBKDF2 with SHA-256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Hashed(‘S@hil0209’)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9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Field(150)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 , Default=‘’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4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Staff Status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 , Default=False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4695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18FFE18-57DE-A412-68AE-58E3E6AA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Users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7568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AADB-D287-A1E9-1196-8972D191AC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1536192"/>
            <a:ext cx="10058400" cy="1892808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Problem and Proposing a Solution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59023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36C96-1586-9017-A2C8-2CFE9E76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B0254A-5E40-4AF5-2835-935685F89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08695"/>
              </p:ext>
            </p:extLst>
          </p:nvPr>
        </p:nvGraphicFramePr>
        <p:xfrm>
          <a:off x="1097280" y="1737360"/>
          <a:ext cx="10012236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558">
                  <a:extLst>
                    <a:ext uri="{9D8B030D-6E8A-4147-A177-3AD203B41FA5}">
                      <a16:colId xmlns:a16="http://schemas.microsoft.com/office/drawing/2014/main" val="3589735326"/>
                    </a:ext>
                  </a:extLst>
                </a:gridCol>
                <a:gridCol w="2268855">
                  <a:extLst>
                    <a:ext uri="{9D8B030D-6E8A-4147-A177-3AD203B41FA5}">
                      <a16:colId xmlns:a16="http://schemas.microsoft.com/office/drawing/2014/main" val="2429150078"/>
                    </a:ext>
                  </a:extLst>
                </a:gridCol>
                <a:gridCol w="3832543">
                  <a:extLst>
                    <a:ext uri="{9D8B030D-6E8A-4147-A177-3AD203B41FA5}">
                      <a16:colId xmlns:a16="http://schemas.microsoft.com/office/drawing/2014/main" val="2875912876"/>
                    </a:ext>
                  </a:extLst>
                </a:gridCol>
                <a:gridCol w="2494280">
                  <a:extLst>
                    <a:ext uri="{9D8B030D-6E8A-4147-A177-3AD203B41FA5}">
                      <a16:colId xmlns:a16="http://schemas.microsoft.com/office/drawing/2014/main" val="2057483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Example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4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Auto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, Auto Increment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1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New_User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Key(Users)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 , 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Users(2)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First_Name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Sahil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Last_Name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Shaikh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53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sahil@gmail.com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02-09-2003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98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Gender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Field(10)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5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Aadhaar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Field(12)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111122223333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9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Field(10)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9999988888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4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Field(400)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Mehsana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4695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5E5B4F7-34FC-813C-8F5A-DDDC1783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93192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CDECB-7961-71FE-AC5D-73776B028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01D801-2BF1-DD19-18C1-AED04A0DC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81604"/>
              </p:ext>
            </p:extLst>
          </p:nvPr>
        </p:nvGraphicFramePr>
        <p:xfrm>
          <a:off x="1097280" y="1737360"/>
          <a:ext cx="1023455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618">
                  <a:extLst>
                    <a:ext uri="{9D8B030D-6E8A-4147-A177-3AD203B41FA5}">
                      <a16:colId xmlns:a16="http://schemas.microsoft.com/office/drawing/2014/main" val="3589735326"/>
                    </a:ext>
                  </a:extLst>
                </a:gridCol>
                <a:gridCol w="2268855">
                  <a:extLst>
                    <a:ext uri="{9D8B030D-6E8A-4147-A177-3AD203B41FA5}">
                      <a16:colId xmlns:a16="http://schemas.microsoft.com/office/drawing/2014/main" val="2429150078"/>
                    </a:ext>
                  </a:extLst>
                </a:gridCol>
                <a:gridCol w="3324797">
                  <a:extLst>
                    <a:ext uri="{9D8B030D-6E8A-4147-A177-3AD203B41FA5}">
                      <a16:colId xmlns:a16="http://schemas.microsoft.com/office/drawing/2014/main" val="2875912876"/>
                    </a:ext>
                  </a:extLst>
                </a:gridCol>
                <a:gridCol w="2494280">
                  <a:extLst>
                    <a:ext uri="{9D8B030D-6E8A-4147-A177-3AD203B41FA5}">
                      <a16:colId xmlns:a16="http://schemas.microsoft.com/office/drawing/2014/main" val="2057483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Example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4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Auto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, Auto Increment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1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New_User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Key(Users)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 , 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Users(3)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Seller_Name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Samsung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Seller_Description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 Sell Mobiles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53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Logo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To , 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‘shops/logo/1.png’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Banner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To , 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‘shops/banner/1.png’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98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GSTIN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Field(15)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111112222233333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5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Field(100)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sahil@gmail.com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9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Field(10)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9999988888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4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Field(400)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Mehsana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44695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18FFDC3-1CD1-1835-9A6D-2E4D5ED8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969661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199EA-1B54-9483-D4E4-A211F0DE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BEE33E-5DA0-C55A-4715-E75382123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169632"/>
              </p:ext>
            </p:extLst>
          </p:nvPr>
        </p:nvGraphicFramePr>
        <p:xfrm>
          <a:off x="1097280" y="1737360"/>
          <a:ext cx="1070127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3343">
                  <a:extLst>
                    <a:ext uri="{9D8B030D-6E8A-4147-A177-3AD203B41FA5}">
                      <a16:colId xmlns:a16="http://schemas.microsoft.com/office/drawing/2014/main" val="3589735326"/>
                    </a:ext>
                  </a:extLst>
                </a:gridCol>
                <a:gridCol w="2268855">
                  <a:extLst>
                    <a:ext uri="{9D8B030D-6E8A-4147-A177-3AD203B41FA5}">
                      <a16:colId xmlns:a16="http://schemas.microsoft.com/office/drawing/2014/main" val="2429150078"/>
                    </a:ext>
                  </a:extLst>
                </a:gridCol>
                <a:gridCol w="3324797">
                  <a:extLst>
                    <a:ext uri="{9D8B030D-6E8A-4147-A177-3AD203B41FA5}">
                      <a16:colId xmlns:a16="http://schemas.microsoft.com/office/drawing/2014/main" val="2875912876"/>
                    </a:ext>
                  </a:extLst>
                </a:gridCol>
                <a:gridCol w="2494280">
                  <a:extLst>
                    <a:ext uri="{9D8B030D-6E8A-4147-A177-3AD203B41FA5}">
                      <a16:colId xmlns:a16="http://schemas.microsoft.com/office/drawing/2014/main" val="2057483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Example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4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Auto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, Auto Increment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1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Category_Name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Category_Description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Example Phones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53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Category_Icon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To , 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‘cat/icon/1.png’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Category_Banner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To , 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‘cat/banner/1.png’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9845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4F97F96-E40A-877D-517A-9D6EC43C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54348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1B7E2-8528-0D89-841E-8DE74A451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7B8DF8-7272-EEBF-CF89-CC0FE9046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851207"/>
              </p:ext>
            </p:extLst>
          </p:nvPr>
        </p:nvGraphicFramePr>
        <p:xfrm>
          <a:off x="1097280" y="1737360"/>
          <a:ext cx="1035043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080">
                  <a:extLst>
                    <a:ext uri="{9D8B030D-6E8A-4147-A177-3AD203B41FA5}">
                      <a16:colId xmlns:a16="http://schemas.microsoft.com/office/drawing/2014/main" val="3589735326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2429150078"/>
                    </a:ext>
                  </a:extLst>
                </a:gridCol>
                <a:gridCol w="3324797">
                  <a:extLst>
                    <a:ext uri="{9D8B030D-6E8A-4147-A177-3AD203B41FA5}">
                      <a16:colId xmlns:a16="http://schemas.microsoft.com/office/drawing/2014/main" val="2875912876"/>
                    </a:ext>
                  </a:extLst>
                </a:gridCol>
                <a:gridCol w="2494280">
                  <a:extLst>
                    <a:ext uri="{9D8B030D-6E8A-4147-A177-3AD203B41FA5}">
                      <a16:colId xmlns:a16="http://schemas.microsoft.com/office/drawing/2014/main" val="2057483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Example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4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Auto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, Auto Increment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1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Seller_Name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Key(Seller)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Seller(1)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Jio Phone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Product_Desc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a Phone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53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Product_Price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Product_Img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To , 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‘Products/1.png’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98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Product_Status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Choices , Default , 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Stock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5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Category_Name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Key(Category)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Category(1)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9009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AA97DC4-9787-C6B1-41CB-E291B93E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92068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D01E9-221C-84E1-0B0C-D9AB3654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257379-7256-9CB8-8F10-DA3251E18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376263"/>
              </p:ext>
            </p:extLst>
          </p:nvPr>
        </p:nvGraphicFramePr>
        <p:xfrm>
          <a:off x="1097280" y="1737360"/>
          <a:ext cx="10490137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780">
                  <a:extLst>
                    <a:ext uri="{9D8B030D-6E8A-4147-A177-3AD203B41FA5}">
                      <a16:colId xmlns:a16="http://schemas.microsoft.com/office/drawing/2014/main" val="3589735326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2429150078"/>
                    </a:ext>
                  </a:extLst>
                </a:gridCol>
                <a:gridCol w="3324797">
                  <a:extLst>
                    <a:ext uri="{9D8B030D-6E8A-4147-A177-3AD203B41FA5}">
                      <a16:colId xmlns:a16="http://schemas.microsoft.com/office/drawing/2014/main" val="2875912876"/>
                    </a:ext>
                  </a:extLst>
                </a:gridCol>
                <a:gridCol w="2494280">
                  <a:extLst>
                    <a:ext uri="{9D8B030D-6E8A-4147-A177-3AD203B41FA5}">
                      <a16:colId xmlns:a16="http://schemas.microsoft.com/office/drawing/2014/main" val="2057483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Example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4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Auto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, Auto Increment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1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Buyer_ID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Key(Buyer)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Buyer(1)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1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Seller_ID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Key(Seller)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Seller(1)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Key(Product)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Product(1)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53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Product_Quantity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Product_Total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98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Order_Status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Choices , Default , 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Placed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595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3CF5A22-ACEC-0C28-BD2A-97B1D40C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012121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1D68-C713-6028-2191-EA9D9CAE9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9A1FEF-8FDA-5EB1-27A5-521F9A36D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29350"/>
              </p:ext>
            </p:extLst>
          </p:nvPr>
        </p:nvGraphicFramePr>
        <p:xfrm>
          <a:off x="1097280" y="1737360"/>
          <a:ext cx="1079811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3343">
                  <a:extLst>
                    <a:ext uri="{9D8B030D-6E8A-4147-A177-3AD203B41FA5}">
                      <a16:colId xmlns:a16="http://schemas.microsoft.com/office/drawing/2014/main" val="3589735326"/>
                    </a:ext>
                  </a:extLst>
                </a:gridCol>
                <a:gridCol w="2365693">
                  <a:extLst>
                    <a:ext uri="{9D8B030D-6E8A-4147-A177-3AD203B41FA5}">
                      <a16:colId xmlns:a16="http://schemas.microsoft.com/office/drawing/2014/main" val="2429150078"/>
                    </a:ext>
                  </a:extLst>
                </a:gridCol>
                <a:gridCol w="3324797">
                  <a:extLst>
                    <a:ext uri="{9D8B030D-6E8A-4147-A177-3AD203B41FA5}">
                      <a16:colId xmlns:a16="http://schemas.microsoft.com/office/drawing/2014/main" val="2875912876"/>
                    </a:ext>
                  </a:extLst>
                </a:gridCol>
                <a:gridCol w="2494280">
                  <a:extLst>
                    <a:ext uri="{9D8B030D-6E8A-4147-A177-3AD203B41FA5}">
                      <a16:colId xmlns:a16="http://schemas.microsoft.com/office/drawing/2014/main" val="2057483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Example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4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Auto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, Auto Increment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1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sahil@gmail.com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Appointment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53462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8809F1A-DF68-C154-8C41-3441787D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Request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306981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2A378-8D68-6C9B-B0E0-7F0CFD805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0B3598-CC8F-E9F9-E43A-2C6C212BC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620027"/>
              </p:ext>
            </p:extLst>
          </p:nvPr>
        </p:nvGraphicFramePr>
        <p:xfrm>
          <a:off x="1097280" y="1737360"/>
          <a:ext cx="1079811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3343">
                  <a:extLst>
                    <a:ext uri="{9D8B030D-6E8A-4147-A177-3AD203B41FA5}">
                      <a16:colId xmlns:a16="http://schemas.microsoft.com/office/drawing/2014/main" val="3589735326"/>
                    </a:ext>
                  </a:extLst>
                </a:gridCol>
                <a:gridCol w="2365693">
                  <a:extLst>
                    <a:ext uri="{9D8B030D-6E8A-4147-A177-3AD203B41FA5}">
                      <a16:colId xmlns:a16="http://schemas.microsoft.com/office/drawing/2014/main" val="2429150078"/>
                    </a:ext>
                  </a:extLst>
                </a:gridCol>
                <a:gridCol w="3324797">
                  <a:extLst>
                    <a:ext uri="{9D8B030D-6E8A-4147-A177-3AD203B41FA5}">
                      <a16:colId xmlns:a16="http://schemas.microsoft.com/office/drawing/2014/main" val="2875912876"/>
                    </a:ext>
                  </a:extLst>
                </a:gridCol>
                <a:gridCol w="2494280">
                  <a:extLst>
                    <a:ext uri="{9D8B030D-6E8A-4147-A177-3AD203B41FA5}">
                      <a16:colId xmlns:a16="http://schemas.microsoft.com/office/drawing/2014/main" val="2057483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Example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4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Auto Field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 , Auto Increment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11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 Field(50)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sahil@gmail.com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Feedback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Field(500)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Work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53462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96CECEF-9279-DF51-A798-51D8844B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134819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60BC8-C51F-944E-6011-1C6EA2B6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1B22E3-CA96-E760-F4EC-F38ED5C3351E}"/>
              </a:ext>
            </a:extLst>
          </p:cNvPr>
          <p:cNvSpPr txBox="1"/>
          <p:nvPr/>
        </p:nvSpPr>
        <p:spPr>
          <a:xfrm>
            <a:off x="2071783" y="1490008"/>
            <a:ext cx="80484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From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jango</a:t>
            </a: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37916668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09B8D-C172-A63E-A55C-BDCC5DE44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CA5C-8599-0D9F-11B6-38929846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B325D-5C7E-E0FC-3E66-6EEF8DCFE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 Management and Template Inheritance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Django framework provides in itself the feature of template management and also provides support for inheritance of one template into another.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Static Files and Media Files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Django framework also provides its efficient method of managing static files and media files by creating root directories.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Django Localhost Server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Django framework provides its own local server for testing and hosting the website for development and debugging.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Default User Model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Django framework provides a default user model which used to the store data of all type of users.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Django Authentication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Django framework provides predefined function of Authenticate, Login and Logout which can be used to perform authentication of a user , it’s login and logout activities.</a:t>
            </a:r>
          </a:p>
        </p:txBody>
      </p:sp>
    </p:spTree>
    <p:extLst>
      <p:ext uri="{BB962C8B-B14F-4D97-AF65-F5344CB8AC3E}">
        <p14:creationId xmlns:p14="http://schemas.microsoft.com/office/powerpoint/2010/main" val="277820247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5C152-6091-94FE-95FD-6814A17B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6880-697C-1156-A9BA-DDFBF011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– Continued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8BF9C-9224-8A0E-0B31-0A1796784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Django framework provides support to create and use dynamic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routing to webpages.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CSRF Token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CSRF stands for Cross Site Request Forgery , Django framework in all its forms uses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csrf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token to ensure the integrity of the data passing via forms.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Django ORM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ORM stands for Object-Relational Mapping, Django framework uses object relational mapping to map each object member of a class as a field in the database. It provides easy, fast and efficient controls. We can fetch records faster.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Django Admin Interface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Django framework provides a default admin interface which can be used to create admins and super-admins. Admins are those with staff privileges and super-admins have all privileges of all tables.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Easy Integration with Other Python Modules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Django itself being a python module, it allows seamless integration with other python modules such as pillow and csv for better functionality in the overall projects.</a:t>
            </a:r>
          </a:p>
        </p:txBody>
      </p:sp>
    </p:spTree>
    <p:extLst>
      <p:ext uri="{BB962C8B-B14F-4D97-AF65-F5344CB8AC3E}">
        <p14:creationId xmlns:p14="http://schemas.microsoft.com/office/powerpoint/2010/main" val="40241961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CAB4-FFA2-42C7-379D-9D716CD9B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Within Existing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96C2D-7955-D368-32B3-CA00C7095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Reach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Many platforms struggle to serve Tier 2 &amp; Tier 3 cities, leaving a large customer base underserved.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Time-Consuming Process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Lengthy product searches, checkout delays, and slow deliveries make shopping inefficient.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High Manpower Requirements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Traditional commerce models require extensive workforce management for sellers, logistics, and customer support.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Increased Product Prices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Middlemen and commissions drive up costs, making products more expensive for consumers.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Resource-Intensive Operations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Managing multiple sellers, warehouses, and logistics networks leads to higher operational costs. </a:t>
            </a:r>
          </a:p>
        </p:txBody>
      </p:sp>
    </p:spTree>
    <p:extLst>
      <p:ext uri="{BB962C8B-B14F-4D97-AF65-F5344CB8AC3E}">
        <p14:creationId xmlns:p14="http://schemas.microsoft.com/office/powerpoint/2010/main" val="262545735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C50ED-F9BE-9FC9-62FF-3F6911E7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C04C63-BFFE-03A7-2A45-0FC72078EA7A}"/>
              </a:ext>
            </a:extLst>
          </p:cNvPr>
          <p:cNvSpPr txBox="1"/>
          <p:nvPr/>
        </p:nvSpPr>
        <p:spPr>
          <a:xfrm>
            <a:off x="2071783" y="1490008"/>
            <a:ext cx="80484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Side</a:t>
            </a:r>
          </a:p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Design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42330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57EEDC-DFA9-F9BB-C6D8-CA9ECE0EF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4632" y="0"/>
            <a:ext cx="9529177" cy="66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7412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DFCC2-1E70-A1FC-2FF2-A966D7BF3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C7A14-E6ED-D64E-782C-D37778A65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2145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B9339-BF71-BE2E-2010-49411987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0B083-8175-7BAE-D357-1073C3360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054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D7D98-65AC-BA33-67C7-229B5068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95F108-49EF-C543-F7B1-BC1ECCC19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2" y="0"/>
            <a:ext cx="1143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6490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31AA7-59B4-DB89-A5CE-93D75F43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0F97E-0C77-F4E0-81A7-46BD1B349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3" y="0"/>
            <a:ext cx="11116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7518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293A7-A419-177E-9073-558169F3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D9047B-DDD1-7E11-44BC-F5F82F6C9047}"/>
              </a:ext>
            </a:extLst>
          </p:cNvPr>
          <p:cNvSpPr txBox="1"/>
          <p:nvPr/>
        </p:nvSpPr>
        <p:spPr>
          <a:xfrm>
            <a:off x="2071783" y="1490008"/>
            <a:ext cx="80484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Side</a:t>
            </a:r>
          </a:p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Design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243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E679-4B93-49E9-60E4-1A757F03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9E81FD-540F-FB1F-43CD-D936C07DB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3025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3498-BB9B-A44F-F34B-3D4443F9E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3FCDE-81B9-DED6-0F21-E70B2F9EB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41182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AD625-D020-1588-EEC9-4534A7795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A6D38-5B4B-A249-9AB5-30318A69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052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EC19-71A8-8EF5-F7B1-ECE4E462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New System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9A52C-6023-067C-4E4F-9D6F51CD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Wider Reach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 direct vendor model ensures seamless access to Tier 2 &amp; Tier 3 cities, expanding market coverage.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Faster Shopping &amp; Delivery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Eliminating middlemen streamlines processes, reducing delays in order fulfillment.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Reduced Manpower Costs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Automating order processing, logistics, and customer support lowers operational workforce dependency.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Lower Product Prices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Direct sourcing from manufacturers minimizes extra charges, making products more affordable.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Efficient Resource Utilization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Optimized inventory and logistics management cut down unnecessary resource consumption.  </a:t>
            </a:r>
          </a:p>
        </p:txBody>
      </p:sp>
    </p:spTree>
    <p:extLst>
      <p:ext uri="{BB962C8B-B14F-4D97-AF65-F5344CB8AC3E}">
        <p14:creationId xmlns:p14="http://schemas.microsoft.com/office/powerpoint/2010/main" val="3476899506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D786C-5A95-09B3-8570-D387830E3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7616EC-281B-A112-0A50-E9E958FFA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33" y="0"/>
            <a:ext cx="6956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9400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449B5-9791-786C-A3E3-71328071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7191A9-ADA6-C130-29B1-58B48DA3E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4200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913F9-7A4D-32B7-CA62-3EA5B6586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88F5D-A6D4-288C-017A-888CEAE2C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20" y="0"/>
            <a:ext cx="6828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300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7C248-DEBD-8648-1901-7268D095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0410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C3237-1C2B-2010-5F01-B75897982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4" y="0"/>
            <a:ext cx="10943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7712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9BE0D-43B8-4297-013C-8721E5918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66CAA9-40C9-C03F-014B-3394CB7896AA}"/>
              </a:ext>
            </a:extLst>
          </p:cNvPr>
          <p:cNvSpPr txBox="1"/>
          <p:nvPr/>
        </p:nvSpPr>
        <p:spPr>
          <a:xfrm>
            <a:off x="2071783" y="1490008"/>
            <a:ext cx="80484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 Side</a:t>
            </a:r>
          </a:p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Design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975843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30134-722B-A955-7363-478A7E077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4963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B188C-A3A8-96A9-B579-E1B7DF247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8950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5DA3F-054B-E3EA-0A7C-ED48B3A70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328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722E1-9CAC-DA5A-5EA6-D60FD9D6E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316" y="0"/>
            <a:ext cx="6755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5209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C661-4ECF-BB08-9100-EC79BF3F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New System - INDEV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E26D-A251-F08D-DF6D-16D89FEE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multi-vendor, multi-buyer eCommerce platform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connects sellers directly with consumers, eliminating middlemen to ensure affordable pricing, buyer &amp; seller authenticity.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of the Proposed System :-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Multi-Vendor System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Allows multiple vendors to list and sell products directly, ensuring authenticity and competitive pricing.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Multi-Buyer System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Supports multiple customers simultaneously with a seamless shopping experience.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Product Listing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Vendors can easily upload product details, images, and pricing.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Placing Orders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Customers can browse, add items to the cart, and place orders for one or multiple products simultaneously.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Delivery Tracking System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Real-time shipment tracking keeps customers updated on order status.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50670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523630-4BF2-5C63-BCD2-CEFA3B169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78046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90B79-D57C-9023-40D5-61F5F98F4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74448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8C83A-8C38-FFEF-908C-E9211F4B7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2" y="0"/>
            <a:ext cx="10394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08053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1C128-0423-D0C1-9743-27702B3E3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0600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C2D4A-AC0C-947C-5256-6810F810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0E824C-7718-C985-C9CA-158158ED3567}"/>
              </a:ext>
            </a:extLst>
          </p:cNvPr>
          <p:cNvSpPr txBox="1"/>
          <p:nvPr/>
        </p:nvSpPr>
        <p:spPr>
          <a:xfrm>
            <a:off x="2071783" y="1490008"/>
            <a:ext cx="80484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</a:p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Design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249960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96DC22-A954-3F5C-F344-B0B4234A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85" y="1047417"/>
            <a:ext cx="612543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0577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D9C8B-21EA-4950-9962-424E781E0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7430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8968B-A7E0-D33A-8830-82346D816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082C-41B3-C4CD-DC24-B9CF1A79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7256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Payment Gateways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Modern payment gateway systems such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billdesk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razorpay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added to provide support for online transactions.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Add Sale Function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Other functionalities such as creating a sale can be used to increase data traffic on the website.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Increase Filters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The number of filters can be increased in the near future.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Review and Rating System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 review system can be introduced to leave review on the purchased product by the buyer.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Profile Management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Profile management will allow users(buyer &amp; sellers) to manage their own profile records and details.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Increase Responsiveness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The overall responsiveness of the website can be increased by using better animatronics and reactive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More Reports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We can integrate other python modules like Matplotlib to make better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infographical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statistical reports</a:t>
            </a:r>
          </a:p>
        </p:txBody>
      </p:sp>
    </p:spTree>
    <p:extLst>
      <p:ext uri="{BB962C8B-B14F-4D97-AF65-F5344CB8AC3E}">
        <p14:creationId xmlns:p14="http://schemas.microsoft.com/office/powerpoint/2010/main" val="235994742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AC1B-1F7A-616B-AB05-DAC02625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70DE-EC69-7DFE-F73E-D017F000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2B07E-6315-B145-E0FB-8CD47C157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Reference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https://docs.djangoproject.com/en/5.1/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Learning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Geek for Geeks 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https://www.geeksforgeeks.org/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 Schools – https://www.w3schools.com/django/index.php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Debugging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Stack Overflow – https://stackoverflow.com/questions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Other General Links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Wikipedia 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Udemy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General Utility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Canva , Word , Excel 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Powerpoint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Chrome Extension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GoFullPage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Books Referred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C74251-C0DB-A964-7B0F-A7DDBBBA6B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084320"/>
              </p:ext>
            </p:extLst>
          </p:nvPr>
        </p:nvGraphicFramePr>
        <p:xfrm>
          <a:off x="4680000" y="4860000"/>
          <a:ext cx="108000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114800" imgH="5074920" progId="Acrobat.Document.DC">
                  <p:embed/>
                </p:oleObj>
              </mc:Choice>
              <mc:Fallback>
                <p:oleObj name="Acrobat Document" r:id="rId2" imgW="4114800" imgH="507492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0000" y="4860000"/>
                        <a:ext cx="108000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88C8507-6380-720C-6109-7CE52159E2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0307145"/>
              </p:ext>
            </p:extLst>
          </p:nvPr>
        </p:nvGraphicFramePr>
        <p:xfrm>
          <a:off x="3420000" y="4860000"/>
          <a:ext cx="108000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3291840" imgH="4937760" progId="Acrobat.Document.DC">
                  <p:embed/>
                </p:oleObj>
              </mc:Choice>
              <mc:Fallback>
                <p:oleObj name="Acrobat Document" r:id="rId4" imgW="3291840" imgH="493776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0000" y="4860000"/>
                        <a:ext cx="108000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760277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F36F9-31C3-0663-8963-E96E6E9C2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44C018-A2A2-AD4A-B850-3EE920B69687}"/>
              </a:ext>
            </a:extLst>
          </p:cNvPr>
          <p:cNvSpPr txBox="1"/>
          <p:nvPr/>
        </p:nvSpPr>
        <p:spPr>
          <a:xfrm>
            <a:off x="314325" y="1490008"/>
            <a:ext cx="115633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Floor is Open For Questions</a:t>
            </a:r>
          </a:p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8725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C742D2-41B2-E42E-92EE-C12BCF15A32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INDIA’S NEWEST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US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ECOMMERCE VENDOR</a:t>
            </a:r>
            <a:endParaRPr lang="en-IN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64C55D-552B-F2DF-1DD8-1A11CEDCCB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INDEV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INDEV is an Acronym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– India’s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Focused on transforming India’s eCommerce landscape.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– Newest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fresh, innovative platform redefining online shopping.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 – Direct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Eliminates middlemen for better pricing and authenticity.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– E-commerce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seamless digital marketplace for diverse products.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 – Vendor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Connecting consumers directly to trusted brands.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28698-DD9F-0EEC-A24E-71D7D9B0D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INDEV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INDEV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direct eCommerce platform offering a seamless shopping experience.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Eliminates middlemen to ensure better pricing and transparency.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INDEV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the name easily convey the meaning and its purpose.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has a flare of patriotism to it.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093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DAA48F-CEDB-F078-1C4C-75358EB877F1}"/>
              </a:ext>
            </a:extLst>
          </p:cNvPr>
          <p:cNvSpPr txBox="1"/>
          <p:nvPr/>
        </p:nvSpPr>
        <p:spPr>
          <a:xfrm>
            <a:off x="518160" y="1490008"/>
            <a:ext cx="111556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Pre-Development Requisites and Post-Development Requirements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4484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85E5F-838D-81D9-D998-E730E55F1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7B97-E02A-518F-50A3-B08A03F7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Pre-Development Requisites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D7324-D4BE-9759-8037-35E690750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20B6E-53AE-02A9-5F8F-7B81B1A039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Device 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Desktop, Laptop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Processor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GHZ +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RAM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8GB RAM (16GB recommended for better performance)  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Storage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GB of free space (for media files)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A14494-68C9-CB4A-A044-622AA6F8A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D91C31-CA37-2D9F-450E-1939210F2C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Operating System 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 macOS, Linux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Browser Support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Chrome, Edge , etc (latest versions)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Development Environment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Python and its modules</a:t>
            </a:r>
          </a:p>
          <a:p>
            <a:pPr marL="635508" lvl="1" indent="-342900">
              <a:buClr>
                <a:schemeClr val="tx1"/>
              </a:buClr>
              <a:buFont typeface="+mj-lt"/>
              <a:buAutoNum type="arabicParenR"/>
            </a:pP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</a:t>
            </a:r>
          </a:p>
          <a:p>
            <a:pPr marL="635508" lvl="1" indent="-342900">
              <a:buClr>
                <a:schemeClr val="tx1"/>
              </a:buClr>
              <a:buFont typeface="+mj-lt"/>
              <a:buAutoNum type="arabicParenR"/>
            </a:pP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Virtualenv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508" lvl="1" indent="-342900">
              <a:buClr>
                <a:schemeClr val="tx1"/>
              </a:buClr>
              <a:buFont typeface="+mj-lt"/>
              <a:buAutoNum type="arabicParenR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</a:p>
          <a:p>
            <a:pPr marL="635508" lvl="1" indent="-342900">
              <a:buClr>
                <a:schemeClr val="tx1"/>
              </a:buClr>
              <a:buFont typeface="+mj-lt"/>
              <a:buAutoNum type="arabicParenR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Software 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 Studio Code (latest version)</a:t>
            </a:r>
          </a:p>
        </p:txBody>
      </p:sp>
    </p:spTree>
    <p:extLst>
      <p:ext uri="{BB962C8B-B14F-4D97-AF65-F5344CB8AC3E}">
        <p14:creationId xmlns:p14="http://schemas.microsoft.com/office/powerpoint/2010/main" val="217979385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1804</TotalTime>
  <Words>2375</Words>
  <Application>Microsoft Office PowerPoint</Application>
  <PresentationFormat>Widescreen</PresentationFormat>
  <Paragraphs>538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Calibri</vt:lpstr>
      <vt:lpstr>Calibri Light</vt:lpstr>
      <vt:lpstr>Times New Roman</vt:lpstr>
      <vt:lpstr>Wingdings</vt:lpstr>
      <vt:lpstr>Retrospect</vt:lpstr>
      <vt:lpstr>Slide</vt:lpstr>
      <vt:lpstr>Acrobat Document</vt:lpstr>
      <vt:lpstr>PowerPoint Presentation</vt:lpstr>
      <vt:lpstr>Project Profile</vt:lpstr>
      <vt:lpstr>Identification of Problem and Proposing a Solution</vt:lpstr>
      <vt:lpstr>Problems Within Existing System</vt:lpstr>
      <vt:lpstr>Need For New System</vt:lpstr>
      <vt:lpstr>Proposed New System - INDEV</vt:lpstr>
      <vt:lpstr>INDEV – INDIA’S NEWEST DIRECT ECOMMERCE VENDOR</vt:lpstr>
      <vt:lpstr>PowerPoint Presentation</vt:lpstr>
      <vt:lpstr>Pre-Development Requisites </vt:lpstr>
      <vt:lpstr>Post-Dev Hardware Requirements</vt:lpstr>
      <vt:lpstr>Post-Dev Software Requirements</vt:lpstr>
      <vt:lpstr>The Three Category of Users And Their Roles</vt:lpstr>
      <vt:lpstr>Admin Category and Roles</vt:lpstr>
      <vt:lpstr>Buyer Category and Roles</vt:lpstr>
      <vt:lpstr>Seller Category and 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Default Users Model</vt:lpstr>
      <vt:lpstr>Buyer Model</vt:lpstr>
      <vt:lpstr>Seller Model</vt:lpstr>
      <vt:lpstr>Category Model</vt:lpstr>
      <vt:lpstr>Product Model</vt:lpstr>
      <vt:lpstr>Order Model</vt:lpstr>
      <vt:lpstr>Contact Request Model</vt:lpstr>
      <vt:lpstr>Feedback Model</vt:lpstr>
      <vt:lpstr>PowerPoint Presentation</vt:lpstr>
      <vt:lpstr>Technologies Used</vt:lpstr>
      <vt:lpstr>Technologies Used – Continued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Enhancements</vt:lpstr>
      <vt:lpstr>Bibliography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King_0f_ LOSERS</dc:creator>
  <cp:lastModifiedBy>Jaspreet Singh</cp:lastModifiedBy>
  <cp:revision>45</cp:revision>
  <dcterms:created xsi:type="dcterms:W3CDTF">2025-03-16T21:02:35Z</dcterms:created>
  <dcterms:modified xsi:type="dcterms:W3CDTF">2025-06-19T09:27:04Z</dcterms:modified>
</cp:coreProperties>
</file>